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9"/>
  </p:notesMasterIdLst>
  <p:sldIdLst>
    <p:sldId id="323" r:id="rId3"/>
    <p:sldId id="256" r:id="rId4"/>
    <p:sldId id="318" r:id="rId5"/>
    <p:sldId id="277" r:id="rId6"/>
    <p:sldId id="297" r:id="rId7"/>
    <p:sldId id="294" r:id="rId8"/>
    <p:sldId id="307" r:id="rId9"/>
    <p:sldId id="324" r:id="rId10"/>
    <p:sldId id="303" r:id="rId11"/>
    <p:sldId id="306" r:id="rId12"/>
    <p:sldId id="315" r:id="rId13"/>
    <p:sldId id="285" r:id="rId14"/>
    <p:sldId id="301" r:id="rId15"/>
    <p:sldId id="302" r:id="rId16"/>
    <p:sldId id="289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 Keglevic" initials="A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3" autoAdjust="0"/>
    <p:restoredTop sz="98462" autoAdjust="0"/>
  </p:normalViewPr>
  <p:slideViewPr>
    <p:cSldViewPr snapToGrid="0" snapToObjects="1">
      <p:cViewPr>
        <p:scale>
          <a:sx n="80" d="100"/>
          <a:sy n="80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D55E0-A242-5A4D-9F1F-1A7E968DE61C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12307-773F-2C40-AE46-6DE12EABAF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0429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9814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27134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7596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3518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074536B-59B9-FF4E-B5FD-8F8E0DAAD809}" type="slidenum">
              <a:rPr lang="en-GB" sz="1200"/>
              <a:pPr eaLnBrk="1" hangingPunct="1"/>
              <a:t>13</a:t>
            </a:fld>
            <a:endParaRPr lang="en-GB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CAEA7AA-2380-A44E-A827-7A16015C6D4E}" type="slidenum">
              <a:rPr lang="en-GB" sz="1200"/>
              <a:pPr eaLnBrk="1" hangingPunct="1"/>
              <a:t>14</a:t>
            </a:fld>
            <a:endParaRPr lang="en-GB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49C1A-1180-B748-9D28-202FD2EC4059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923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49C1A-1180-B748-9D28-202FD2EC405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29236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baseline="0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7832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94347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27134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9434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9434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12307-773F-2C40-AE46-6DE12EABAF6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759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FCBEF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Click to edit Master text styles</a:t>
            </a:r>
          </a:p>
          <a:p>
            <a:pPr lvl="1" eaLnBrk="1" latinLnBrk="0" hangingPunct="1"/>
            <a:r>
              <a:rPr lang="de-DE" smtClean="0"/>
              <a:t>Second level</a:t>
            </a:r>
          </a:p>
          <a:p>
            <a:pPr lvl="2" eaLnBrk="1" latinLnBrk="0" hangingPunct="1"/>
            <a:r>
              <a:rPr lang="de-DE" smtClean="0"/>
              <a:t>Third level</a:t>
            </a:r>
          </a:p>
          <a:p>
            <a:pPr lvl="3" eaLnBrk="1" latinLnBrk="0" hangingPunct="1"/>
            <a:r>
              <a:rPr lang="de-DE" smtClean="0"/>
              <a:t>Fourth level</a:t>
            </a:r>
          </a:p>
          <a:p>
            <a:pPr lvl="4" eaLnBrk="1" latinLnBrk="0" hangingPunct="1"/>
            <a:r>
              <a:rPr lang="de-DE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Click to edit Master text styles</a:t>
            </a:r>
          </a:p>
          <a:p>
            <a:pPr lvl="1" eaLnBrk="1" latinLnBrk="0" hangingPunct="1"/>
            <a:r>
              <a:rPr kumimoji="0" lang="de-DE" smtClean="0"/>
              <a:t>Second level</a:t>
            </a:r>
          </a:p>
          <a:p>
            <a:pPr lvl="2" eaLnBrk="1" latinLnBrk="0" hangingPunct="1"/>
            <a:r>
              <a:rPr kumimoji="0" lang="de-DE" smtClean="0"/>
              <a:t>Third level</a:t>
            </a:r>
          </a:p>
          <a:p>
            <a:pPr lvl="3" eaLnBrk="1" latinLnBrk="0" hangingPunct="1"/>
            <a:r>
              <a:rPr kumimoji="0" lang="de-DE" smtClean="0"/>
              <a:t>Fourth level</a:t>
            </a:r>
          </a:p>
          <a:p>
            <a:pPr lvl="4" eaLnBrk="1" latinLnBrk="0" hangingPunct="1"/>
            <a:r>
              <a:rPr kumimoji="0" lang="de-D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26C609-6195-BA42-8A98-90D6D6CA687B}" type="datetimeFigureOut">
              <a:rPr lang="en-US" smtClean="0"/>
              <a:pPr/>
              <a:t>6/21/2015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77B5E9-8115-E248-A9B8-3204DE556D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  <a:latin typeface="Trebuchet MS"/>
              </a:rPr>
              <a:pPr/>
              <a:t>6/21/2015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5FCBEF"/>
                </a:solidFill>
                <a:latin typeface="Trebuchet MS"/>
              </a:rPr>
              <a:pPr/>
              <a:t>‹#›</a:t>
            </a:fld>
            <a:endParaRPr lang="en-US" dirty="0">
              <a:solidFill>
                <a:srgbClr val="5FCBEF"/>
              </a:solidFill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756" y="2160270"/>
            <a:ext cx="8409623" cy="1520190"/>
          </a:xfrm>
        </p:spPr>
        <p:txBody>
          <a:bodyPr/>
          <a:lstStyle/>
          <a:p>
            <a:pPr algn="ctr"/>
            <a:r>
              <a:rPr lang="en-GB" sz="4400" dirty="0" smtClean="0">
                <a:solidFill>
                  <a:schemeClr val="accent2"/>
                </a:solidFill>
              </a:rPr>
              <a:t>Consumer Protection Working Party Meeting</a:t>
            </a:r>
            <a:br>
              <a:rPr lang="en-GB" sz="4400" dirty="0" smtClean="0">
                <a:solidFill>
                  <a:schemeClr val="accent2"/>
                </a:solidFill>
              </a:rPr>
            </a:br>
            <a:r>
              <a:rPr lang="en-GB" sz="4400" dirty="0" smtClean="0">
                <a:solidFill>
                  <a:schemeClr val="accent2"/>
                </a:solidFill>
              </a:rPr>
              <a:t>Sponsor</a:t>
            </a:r>
            <a:endParaRPr lang="en-GB" sz="4400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2287" y="-18263"/>
            <a:ext cx="1859520" cy="145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0671" y="4154906"/>
            <a:ext cx="1095491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239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Indirect objectives – Indirect consumer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protection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5627" y="1219200"/>
            <a:ext cx="8515291" cy="493776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Consumer protection effects indirectly arise from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individual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rules and objectives </a:t>
            </a:r>
          </a:p>
          <a:p>
            <a:endParaRPr lang="en-GB" sz="15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“In order to protect policy holders and other beneficiaries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”:</a:t>
            </a:r>
          </a:p>
          <a:p>
            <a:pPr marL="0" indent="0">
              <a:buNone/>
            </a:pPr>
            <a:endParaRPr lang="en-GB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Establishment of new effective risk based solvency margins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Separation of life and non-life activities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Differentiation of capital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requirements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Establishment of new technical provisions (SCR, MCR)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Equal treatment of policyholders regarding nationality and place of residence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Direct right of action against insurer in the case of winding-up …</a:t>
            </a:r>
          </a:p>
        </p:txBody>
      </p:sp>
      <p:sp>
        <p:nvSpPr>
          <p:cNvPr id="4" name="Curved Left Arrow 3"/>
          <p:cNvSpPr/>
          <p:nvPr/>
        </p:nvSpPr>
        <p:spPr>
          <a:xfrm>
            <a:off x="6207125" y="1666875"/>
            <a:ext cx="731520" cy="5080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5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Level of protection </a:t>
            </a:r>
            <a:r>
              <a:rPr lang="en-US" smtClean="0">
                <a:solidFill>
                  <a:srgbClr val="000000"/>
                </a:solidFill>
                <a:latin typeface="Times New Roman"/>
                <a:cs typeface="Times New Roman"/>
              </a:rPr>
              <a:t>of the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new regulatory regime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Solvency II provides for </a:t>
            </a: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high level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consumer protection 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Capital requirements are designed - likelihood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of an insurer to be ruined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by an unforeseen risk (rare annual event) during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a year is no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more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than 1 in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200 cases </a:t>
            </a:r>
          </a:p>
          <a:p>
            <a:endParaRPr lang="en-GB" sz="19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Not a zero-risk of failure system 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If so it would set wrong incentives for risk management, and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Not economically justified for consumers – significant extra costs for the policyholder – higher guarantee means higher costs</a:t>
            </a:r>
          </a:p>
          <a:p>
            <a:pPr marL="274320" lvl="1" indent="0">
              <a:buNone/>
            </a:pP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Solvency II designed only to </a:t>
            </a:r>
            <a:r>
              <a:rPr lang="en-US" b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minimise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likelihood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insurance failure and the costs of consumers </a:t>
            </a:r>
          </a:p>
          <a:p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2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Private (contract) law measures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1" y="1219200"/>
            <a:ext cx="8239124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Instruments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relevant for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contract law affecting consumer protection:</a:t>
            </a:r>
          </a:p>
          <a:p>
            <a:pPr lvl="1"/>
            <a:r>
              <a:rPr lang="en-US" sz="2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Pre-contractual information </a:t>
            </a:r>
            <a:r>
              <a:rPr lang="en-US"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duty, </a:t>
            </a:r>
            <a:r>
              <a:rPr lang="en-US" sz="26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right of cancellation</a:t>
            </a:r>
          </a:p>
          <a:p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Why? </a:t>
            </a:r>
          </a:p>
          <a:p>
            <a:pPr lvl="1"/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In an internal market for insurance, consumers have a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wider and more varied choice of contract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If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they are to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benefit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 fully from that diversity and from increased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competition consumers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should be provided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with whatever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information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 is necessary before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… and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throughout the term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…. contract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to enable them to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choose the contract best suited to their </a:t>
            </a: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needs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(Recital 79)</a:t>
            </a: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1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Function		</a:t>
            </a:r>
            <a:r>
              <a:rPr lang="ta-IN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SECURING</a:t>
            </a:r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endParaRPr lang="en-GB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>
            <a:normAutofit/>
          </a:bodyPr>
          <a:lstStyle/>
          <a:p>
            <a:pPr algn="ctr" eaLnBrk="1" hangingPunct="1">
              <a:buFont typeface="Wingdings 3" charset="0"/>
              <a:buNone/>
            </a:pPr>
            <a:r>
              <a:rPr lang="ta-IN">
                <a:solidFill>
                  <a:srgbClr val="000000"/>
                </a:solidFill>
                <a:latin typeface="Wingdings" charset="0"/>
                <a:ea typeface="ＭＳ Ｐゴシック" charset="0"/>
                <a:cs typeface="Wingdings" charset="0"/>
              </a:rPr>
              <a:t>	</a:t>
            </a:r>
            <a:r>
              <a:rPr lang="ta-IN" dirty="0">
                <a:solidFill>
                  <a:srgbClr val="000000"/>
                </a:solidFill>
                <a:latin typeface="Wingdings" charset="0"/>
                <a:ea typeface="ＭＳ Ｐゴシック" charset="0"/>
                <a:cs typeface="Wingdings" charset="0"/>
              </a:rPr>
              <a:t>		  </a:t>
            </a:r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 	 </a:t>
            </a:r>
          </a:p>
          <a:p>
            <a:pPr eaLnBrk="1" hangingPunct="1">
              <a:buFont typeface="Wingdings 3" charset="0"/>
              <a:buNone/>
            </a:pPr>
            <a:r>
              <a:rPr lang="ta-IN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TRANSPARENCY</a:t>
            </a:r>
          </a:p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info-document will uphold transparency of data </a:t>
            </a:r>
          </a:p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consumer will be in position to check facts and make informed decision about contract</a:t>
            </a:r>
          </a:p>
          <a:p>
            <a:pPr eaLnBrk="1" hangingPunct="1"/>
            <a:r>
              <a:rPr lang="x-none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cancellation </a:t>
            </a:r>
            <a:r>
              <a:rPr lang="en-GB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period – chance to reconsider the contract </a:t>
            </a:r>
            <a:endParaRPr lang="en-GB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23556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241800" cy="4906963"/>
          </a:xfrm>
        </p:spPr>
        <p:txBody>
          <a:bodyPr>
            <a:normAutofit/>
          </a:bodyPr>
          <a:lstStyle/>
          <a:p>
            <a:pPr eaLnBrk="1" hangingPunct="1">
              <a:buFont typeface="Wingdings 3" charset="0"/>
              <a:buNone/>
            </a:pPr>
            <a:r>
              <a:rPr lang="ta-IN" b="1" dirty="0">
                <a:solidFill>
                  <a:srgbClr val="000000"/>
                </a:solidFill>
                <a:latin typeface="Wingdings" charset="0"/>
                <a:ea typeface="ＭＳ Ｐゴシック" charset="0"/>
                <a:cs typeface="Wingdings" charset="0"/>
              </a:rPr>
              <a:t> </a:t>
            </a:r>
            <a:endParaRPr lang="ta-IN" b="1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buFont typeface="Wingdings 3" charset="0"/>
              <a:buNone/>
            </a:pPr>
            <a:r>
              <a:rPr lang="ta-IN" b="1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PARTY PROTECTION </a:t>
            </a:r>
          </a:p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protects consumer from non-disclosure of insurer</a:t>
            </a:r>
          </a:p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protects insurer from complaints of consumer that some facts were not disclosed </a:t>
            </a:r>
            <a:r>
              <a:rPr lang="ta-IN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</a:p>
          <a:p>
            <a:pPr marL="0" indent="0" eaLnBrk="1" hangingPunct="1">
              <a:buNone/>
            </a:pPr>
            <a:endParaRPr lang="en-GB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8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a-IN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Consequences  </a:t>
            </a:r>
            <a:endParaRPr lang="en-GB" dirty="0">
              <a:solidFill>
                <a:srgbClr val="000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5813" cy="4937125"/>
          </a:xfrm>
        </p:spPr>
        <p:txBody>
          <a:bodyPr>
            <a:normAutofit/>
          </a:bodyPr>
          <a:lstStyle/>
          <a:p>
            <a:pPr eaLnBrk="1" hangingPunct="1"/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Better </a:t>
            </a:r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consumer protection 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through information </a:t>
            </a:r>
            <a:endParaRPr lang="ta-IN" dirty="0">
              <a:solidFill>
                <a:srgbClr val="00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 eaLnBrk="1" hangingPunct="1"/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More security 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 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consumer-insurer </a:t>
            </a:r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relationship</a:t>
            </a:r>
          </a:p>
          <a:p>
            <a:pPr eaLnBrk="1" hangingPunct="1"/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Psychological </a:t>
            </a:r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relief for 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consumer – cancellation right, awar</a:t>
            </a:r>
            <a:r>
              <a:rPr lang="de-DE" dirty="0" err="1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e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ness of elements of </a:t>
            </a:r>
            <a:r>
              <a:rPr lang="de-DE" dirty="0" err="1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the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 contract</a:t>
            </a:r>
          </a:p>
          <a:p>
            <a:pPr eaLnBrk="1" hangingPunct="1"/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Economic reasoning:</a:t>
            </a:r>
            <a:endParaRPr lang="ta-IN" dirty="0">
              <a:solidFill>
                <a:srgbClr val="00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pPr lvl="1" eaLnBrk="1" hangingPunct="1"/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security is strong incentive to conclude contracts, thus</a:t>
            </a:r>
          </a:p>
          <a:p>
            <a:pPr lvl="1" eaLnBrk="1" hangingPunct="1"/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more consumers will enter into market </a:t>
            </a:r>
          </a:p>
          <a:p>
            <a:pPr lvl="1" eaLnBrk="1" hangingPunct="1"/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principle of proportionality leads to cost reduction </a:t>
            </a:r>
          </a:p>
          <a:p>
            <a:pPr lvl="2">
              <a:buFont typeface="Courier New" charset="0"/>
              <a:buChar char="o"/>
            </a:pPr>
            <a:r>
              <a:rPr lang="ta-IN" sz="1700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insurer do</a:t>
            </a:r>
            <a:r>
              <a:rPr lang="de-DE" sz="1700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es</a:t>
            </a:r>
            <a:r>
              <a:rPr lang="ta-IN" sz="1700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 </a:t>
            </a:r>
            <a:r>
              <a:rPr lang="ta-IN" sz="1700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not have to spend time and money for the pre-contractual investigations about relevant facts in order to escape the avoidance of the </a:t>
            </a:r>
            <a:r>
              <a:rPr lang="ta-IN" sz="1700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contract </a:t>
            </a:r>
            <a:endParaRPr lang="ta-IN" sz="1700" dirty="0">
              <a:solidFill>
                <a:srgbClr val="000000"/>
              </a:solidFill>
              <a:latin typeface="Times New Roman"/>
              <a:ea typeface="ＭＳ Ｐゴシック" charset="0"/>
              <a:cs typeface="Times New Roman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E</a:t>
            </a:r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nhancing consumer 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confi</a:t>
            </a:r>
            <a:r>
              <a:rPr lang="de-DE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d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ence </a:t>
            </a:r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 insurance </a:t>
            </a:r>
            <a:r>
              <a:rPr lang="ta-IN" dirty="0" smtClean="0">
                <a:solidFill>
                  <a:srgbClr val="000000"/>
                </a:solidFill>
                <a:latin typeface="Times New Roman"/>
                <a:ea typeface="ＭＳ Ｐゴシック" charset="0"/>
                <a:cs typeface="Times New Roman"/>
              </a:rPr>
              <a:t>industry</a:t>
            </a:r>
            <a:endParaRPr lang="ta-IN" dirty="0">
              <a:solidFill>
                <a:srgbClr val="000000"/>
              </a:solidFill>
              <a:latin typeface="Times New Roman"/>
              <a:ea typeface="ＭＳ Ｐゴシック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6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CONCLUSION</a:t>
            </a: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586" y="1230926"/>
            <a:ext cx="8229600" cy="521676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What does Solvency II mean for consumers?</a:t>
            </a:r>
          </a:p>
          <a:p>
            <a:pPr marL="0" indent="0">
              <a:buNone/>
            </a:pPr>
            <a:endParaRPr lang="en-GB" sz="18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Uniform and </a:t>
            </a:r>
            <a:r>
              <a:rPr lang="en-GB" sz="41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enhanced level of policy holder protection</a:t>
            </a:r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EU </a:t>
            </a:r>
          </a:p>
          <a:p>
            <a:pPr lvl="2"/>
            <a:r>
              <a:rPr lang="en-GB" sz="3800" dirty="0">
                <a:solidFill>
                  <a:srgbClr val="000000"/>
                </a:solidFill>
                <a:latin typeface="Times New Roman"/>
                <a:cs typeface="Times New Roman"/>
              </a:rPr>
              <a:t>r</a:t>
            </a:r>
            <a:r>
              <a:rPr lang="en-GB" sz="3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educing the likelihood that consumers lose in case insurers get into financial difficulties </a:t>
            </a:r>
            <a:endParaRPr lang="en-GB" sz="2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Consumer</a:t>
            </a:r>
            <a:r>
              <a:rPr lang="en-US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4100" dirty="0">
                <a:solidFill>
                  <a:srgbClr val="000000"/>
                </a:solidFill>
                <a:latin typeface="Times New Roman"/>
                <a:cs typeface="Times New Roman"/>
              </a:rPr>
              <a:t>protection </a:t>
            </a:r>
            <a:r>
              <a:rPr lang="en-US" sz="4100" b="1" dirty="0">
                <a:solidFill>
                  <a:srgbClr val="000000"/>
                </a:solidFill>
                <a:latin typeface="Times New Roman"/>
                <a:cs typeface="Times New Roman"/>
              </a:rPr>
              <a:t>effects</a:t>
            </a:r>
            <a:r>
              <a:rPr lang="en-US" sz="4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4100" b="1" dirty="0">
                <a:solidFill>
                  <a:srgbClr val="000000"/>
                </a:solidFill>
                <a:latin typeface="Times New Roman"/>
                <a:cs typeface="Times New Roman"/>
              </a:rPr>
              <a:t>indirectly</a:t>
            </a:r>
            <a:r>
              <a:rPr lang="en-US" sz="4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4100" b="1" dirty="0">
                <a:solidFill>
                  <a:srgbClr val="000000"/>
                </a:solidFill>
                <a:latin typeface="Times New Roman"/>
                <a:cs typeface="Times New Roman"/>
              </a:rPr>
              <a:t>arise</a:t>
            </a:r>
            <a:r>
              <a:rPr lang="en-US" sz="4100" dirty="0">
                <a:solidFill>
                  <a:srgbClr val="000000"/>
                </a:solidFill>
                <a:latin typeface="Times New Roman"/>
                <a:cs typeface="Times New Roman"/>
              </a:rPr>
              <a:t> from </a:t>
            </a:r>
            <a:r>
              <a:rPr lang="en-US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individual </a:t>
            </a:r>
            <a:r>
              <a:rPr lang="en-GB" sz="4100" dirty="0">
                <a:solidFill>
                  <a:srgbClr val="000000"/>
                </a:solidFill>
                <a:latin typeface="Times New Roman"/>
                <a:cs typeface="Times New Roman"/>
              </a:rPr>
              <a:t>supervisory and regulatory regime </a:t>
            </a:r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rules </a:t>
            </a:r>
            <a:endParaRPr lang="en-US" sz="2200" dirty="0" smtClean="0"/>
          </a:p>
          <a:p>
            <a:pPr lvl="1"/>
            <a:r>
              <a:rPr lang="en-GB" sz="41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Inhance</a:t>
            </a:r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GB" sz="41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confidence</a:t>
            </a:r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in insurance industry by: </a:t>
            </a:r>
          </a:p>
          <a:p>
            <a:pPr lvl="2"/>
            <a:r>
              <a:rPr lang="en-GB" sz="3300" dirty="0">
                <a:solidFill>
                  <a:srgbClr val="000000"/>
                </a:solidFill>
                <a:latin typeface="Times New Roman"/>
                <a:cs typeface="Times New Roman"/>
              </a:rPr>
              <a:t>Ensuring earlier detection of new risks and their prevention</a:t>
            </a:r>
          </a:p>
          <a:p>
            <a:pPr lvl="2"/>
            <a:r>
              <a:rPr lang="en-GB" sz="3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Ensuring their policy benefits will be paid in full</a:t>
            </a:r>
          </a:p>
          <a:p>
            <a:pPr lvl="1"/>
            <a:endParaRPr lang="en-GB" sz="2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GB" sz="41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Increase competition between businesses</a:t>
            </a:r>
          </a:p>
          <a:p>
            <a:pPr lvl="2"/>
            <a:r>
              <a:rPr lang="en-GB" sz="3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Price reduction, </a:t>
            </a:r>
            <a:r>
              <a:rPr lang="en-GB" sz="3800" dirty="0">
                <a:solidFill>
                  <a:srgbClr val="000000"/>
                </a:solidFill>
                <a:latin typeface="Times New Roman"/>
                <a:cs typeface="Times New Roman"/>
              </a:rPr>
              <a:t>new products, more choice of </a:t>
            </a:r>
            <a:r>
              <a:rPr lang="en-GB" sz="3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contracts </a:t>
            </a:r>
          </a:p>
          <a:p>
            <a:endParaRPr lang="en-GB" sz="19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GB" sz="4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Principle-based approach!</a:t>
            </a:r>
            <a:endParaRPr lang="en-GB" sz="4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4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/>
                <a:ea typeface="Times New Roman" pitchFamily="32" charset="0"/>
                <a:cs typeface="Times New Roman"/>
              </a:rPr>
              <a:t>Thank you for your attention! </a:t>
            </a:r>
            <a:endParaRPr lang="en-GB" dirty="0">
              <a:solidFill>
                <a:srgbClr val="000000"/>
              </a:solidFill>
              <a:latin typeface="Times New Roman"/>
              <a:ea typeface="Times New Roman" pitchFamily="32" charset="0"/>
              <a:cs typeface="Times New Roman"/>
            </a:endParaRPr>
          </a:p>
        </p:txBody>
      </p:sp>
      <p:sp>
        <p:nvSpPr>
          <p:cNvPr id="36867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a-IN" dirty="0">
                <a:solidFill>
                  <a:srgbClr val="000000"/>
                </a:solidFill>
                <a:latin typeface="Times New Roman"/>
                <a:ea typeface="ＭＳ Ｐゴシック" pitchFamily="32" charset="-128"/>
                <a:cs typeface="Times New Roman"/>
              </a:rPr>
              <a:t>   </a:t>
            </a:r>
            <a:endParaRPr lang="en-GB" dirty="0">
              <a:solidFill>
                <a:srgbClr val="000000"/>
              </a:solidFill>
              <a:latin typeface="Times New Roman"/>
              <a:ea typeface="ＭＳ Ｐゴシック" pitchFamily="32" charset="-128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93611"/>
            <a:ext cx="6858000" cy="1183189"/>
          </a:xfrm>
        </p:spPr>
        <p:txBody>
          <a:bodyPr>
            <a:noAutofit/>
          </a:bodyPr>
          <a:lstStyle/>
          <a:p>
            <a:pPr algn="ctr"/>
            <a:r>
              <a:rPr lang="ta-I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ta-I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ta-I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Dr Ana Keglević</a:t>
            </a:r>
            <a:r>
              <a:rPr lang="ta-IN" sz="2000" smtClean="0">
                <a:solidFill>
                  <a:srgbClr val="000000"/>
                </a:solidFill>
                <a:latin typeface="Times New Roman"/>
                <a:cs typeface="Times New Roman"/>
              </a:rPr>
              <a:t>, LLM </a:t>
            </a:r>
            <a:r>
              <a:rPr lang="ta-I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(London)</a:t>
            </a:r>
            <a:br>
              <a:rPr lang="ta-I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ta-IN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Faculty of Law, University of Zagreb, Croatia</a:t>
            </a:r>
            <a:endParaRPr lang="en-GB" sz="2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a-IN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pic>
        <p:nvPicPr>
          <p:cNvPr id="3074" name="Object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6719" y="5154613"/>
            <a:ext cx="1192213" cy="1208087"/>
          </a:xfrm>
          <a:prstGeom prst="rect">
            <a:avLst/>
          </a:prstGeom>
          <a:noFill/>
          <a:ln w="9525"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38659" y="1416128"/>
            <a:ext cx="701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/>
                <a:cs typeface="Times New Roman"/>
              </a:rPr>
              <a:t>Solvency II and Consumer Protection </a:t>
            </a:r>
            <a:endParaRPr lang="ta-IN" sz="1200" b="1" dirty="0" smtClean="0">
              <a:latin typeface="Times New Roman"/>
              <a:cs typeface="Times New Roman"/>
            </a:endParaRPr>
          </a:p>
          <a:p>
            <a:pPr algn="ctr"/>
            <a:r>
              <a:rPr lang="ta-IN" sz="3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- A European Perspective -  </a:t>
            </a:r>
            <a:endParaRPr lang="en-GB" sz="32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Content</a:t>
            </a: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Introduction – Role and functions of Solvency II</a:t>
            </a:r>
          </a:p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Key objectives – Consumer protection	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Direct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Indirect </a:t>
            </a:r>
          </a:p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Private (contract) law measures</a:t>
            </a:r>
          </a:p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Conclusion</a:t>
            </a:r>
          </a:p>
          <a:p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65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Introduction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922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What is Solvency II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It is an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EU legislative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programme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to be implemented in all 28 Member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States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of 1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January 2016</a:t>
            </a:r>
          </a:p>
          <a:p>
            <a:pPr lvl="4"/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Solvency II – Directive 2009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/138/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EC of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25 November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2009 on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the taking-up and pursuit of the business of Insurance and Reinsurance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4"/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Omnibus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II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– Delegated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Regulation (EU) 2015/35 of 10 October 2014 supplementing Directive 2009/138/EC </a:t>
            </a:r>
          </a:p>
          <a:p>
            <a:pPr lvl="4"/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Directive 2013/58/EU of 11 December 2013 postponing the application date of Solvency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II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Replaces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14 existing EU insurance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directives</a:t>
            </a:r>
          </a:p>
          <a:p>
            <a:pPr lvl="1"/>
            <a:endParaRPr lang="en-US" sz="7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It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introduces a new, 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harmonized EU-wide insurance regulatory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regime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(three pillars)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EU Commission’s aim: to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unify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single EU insurance market and enhance consumer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protection</a:t>
            </a:r>
          </a:p>
          <a:p>
            <a:pPr lvl="1"/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Not a consumer protection directive, but …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350000" y="5794375"/>
            <a:ext cx="228600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202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Key objectives Directive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onsumer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protection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effects indirectly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arise from its individual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rules and objectives </a:t>
            </a:r>
          </a:p>
          <a:p>
            <a:endParaRPr lang="en-US" sz="16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OBJECTIVES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Some are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explicitly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stating as main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objective – protection of policyholders</a:t>
            </a:r>
          </a:p>
          <a:p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Some pursue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indirect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protection of policyholder</a:t>
            </a:r>
          </a:p>
        </p:txBody>
      </p:sp>
      <p:sp>
        <p:nvSpPr>
          <p:cNvPr id="6" name="Up-Down Arrow 5"/>
          <p:cNvSpPr/>
          <p:nvPr/>
        </p:nvSpPr>
        <p:spPr>
          <a:xfrm>
            <a:off x="6359769" y="3719871"/>
            <a:ext cx="484632" cy="121615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2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Main objective – Consumer protection </a:t>
            </a: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main objective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… is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adequate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protection of </a:t>
            </a: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policyholders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beneficiaries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.” (Art 27)</a:t>
            </a:r>
          </a:p>
          <a:p>
            <a:pPr marL="0" indent="0">
              <a:buNone/>
            </a:pPr>
            <a:endParaRPr lang="en-GB" sz="1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Intended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to cover any natural or legal person who is entitled to a right under an insurance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contract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(Recital 16)</a:t>
            </a:r>
          </a:p>
          <a:p>
            <a:pPr lvl="3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Includes consumers </a:t>
            </a:r>
          </a:p>
          <a:p>
            <a:pPr marL="594360" lvl="2" indent="0">
              <a:buNone/>
            </a:pP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Through SUPERVISION and insurance REGULATION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Supervision includes both: supervisory regulation as well as application of the Solvency II rules by the regulatory authorities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Chapter III – Supervisory authorities and general rules </a:t>
            </a:r>
          </a:p>
          <a:p>
            <a:pPr lvl="1"/>
            <a:endParaRPr lang="en-GB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Curved Left Arrow 9"/>
          <p:cNvSpPr/>
          <p:nvPr/>
        </p:nvSpPr>
        <p:spPr>
          <a:xfrm>
            <a:off x="6984999" y="1746251"/>
            <a:ext cx="525145" cy="47625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Main objective</a:t>
            </a:r>
            <a:b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Supervision – Consumer protection function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219200"/>
            <a:ext cx="8401050" cy="5384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12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NEW RULES ON SUPERVISION</a:t>
            </a:r>
            <a:endParaRPr lang="en-GB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Based on a </a:t>
            </a: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new </a:t>
            </a:r>
            <a:r>
              <a:rPr lang="en-GB" b="1" dirty="0">
                <a:solidFill>
                  <a:srgbClr val="000000"/>
                </a:solidFill>
                <a:latin typeface="Times New Roman"/>
                <a:cs typeface="Times New Roman"/>
              </a:rPr>
              <a:t>risk based </a:t>
            </a:r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approach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using market consistent methods for the valuation of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insurer’s assets and liabilities (Art 29)</a:t>
            </a:r>
          </a:p>
          <a:p>
            <a:endParaRPr lang="en-GB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New "Supervisory Review Process" (SRP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shifts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focus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from compliance monitoring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 implicit risks margins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to evaluating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Insurers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’ risk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profiles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he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quality of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risk management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overnance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systems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This ensures 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earlier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detection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of new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emerging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risks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 order to prevent them –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preventive function</a:t>
            </a:r>
          </a:p>
          <a:p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Includes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US" dirty="0" err="1">
                <a:solidFill>
                  <a:srgbClr val="000000"/>
                </a:solidFill>
                <a:latin typeface="Times New Roman"/>
                <a:cs typeface="Times New Roman"/>
              </a:rPr>
              <a:t>nsurer’s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lang="en-GB" dirty="0" err="1">
                <a:solidFill>
                  <a:srgbClr val="000000"/>
                </a:solidFill>
                <a:latin typeface="Times New Roman"/>
                <a:cs typeface="Times New Roman"/>
              </a:rPr>
              <a:t>nformation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 and reporting duty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When necessary, based on this information, an appropriate action may be taken</a:t>
            </a:r>
          </a:p>
          <a:p>
            <a:endParaRPr lang="en-US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5572125" y="3476625"/>
            <a:ext cx="731520" cy="93662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02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Main objective</a:t>
            </a:r>
            <a:b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Insurance regulation – Consumer protection function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84800"/>
          </a:xfrm>
        </p:spPr>
        <p:txBody>
          <a:bodyPr>
            <a:normAutofit/>
          </a:bodyPr>
          <a:lstStyle/>
          <a:p>
            <a:pPr lvl="1"/>
            <a:endParaRPr lang="en-GB" sz="105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GB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NEW INSURANCE REGULATION 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Establishment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of more harmonised requirements across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EU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To facilitate development of the Single Market for Insurance (promoting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competitive </a:t>
            </a:r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equality)</a:t>
            </a:r>
          </a:p>
          <a:p>
            <a:pPr lvl="2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To secure more adequate level </a:t>
            </a:r>
            <a:r>
              <a:rPr lang="en-GB" dirty="0">
                <a:solidFill>
                  <a:srgbClr val="000000"/>
                </a:solidFill>
                <a:latin typeface="Times New Roman"/>
                <a:cs typeface="Times New Roman"/>
              </a:rPr>
              <a:t>of consumer protection </a:t>
            </a:r>
            <a:endParaRPr lang="en-GB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Reaction to the third generation of insurance directives: EU passport or single licencing system</a:t>
            </a:r>
          </a:p>
          <a:p>
            <a:pPr lvl="1"/>
            <a:endParaRPr lang="en-GB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74320" lvl="1" indent="0">
              <a:buNone/>
            </a:pPr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endParaRPr lang="en-GB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4814332"/>
            <a:ext cx="7972425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en-GB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Consumer</a:t>
            </a:r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 protection effects indirectly arise from 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individual </a:t>
            </a:r>
            <a:r>
              <a:rPr lang="en-GB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supervisory </a:t>
            </a:r>
            <a:r>
              <a:rPr lang="en-GB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and regulatory regime rules </a:t>
            </a:r>
            <a:endParaRPr lang="en-GB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04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Level of protection </a:t>
            </a: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Although the protection of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policyholders/consumers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is stated to be the main objective </a:t>
            </a:r>
            <a:endParaRPr lang="en-US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1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Solvency II 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refrains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from prescribing the concrete level of protection that the supervisory authority needs to safeguard - minimum, maximum, optimum?</a:t>
            </a:r>
          </a:p>
          <a:p>
            <a:pPr lvl="1"/>
            <a:endParaRPr lang="en-US" sz="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Member states may adopt… an “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adequate”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level of protection themselves as long as the main objective is protected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Art 114/3 TFEU “high level” of consumer protection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6683375" y="1778000"/>
            <a:ext cx="731520" cy="698500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73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905</TotalTime>
  <Words>968</Words>
  <Application>Microsoft Macintosh PowerPoint</Application>
  <PresentationFormat>On-screen Show (4:3)</PresentationFormat>
  <Paragraphs>153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Origin</vt:lpstr>
      <vt:lpstr>Facet</vt:lpstr>
      <vt:lpstr>Consumer Protection Working Party Meeting Sponsor</vt:lpstr>
      <vt:lpstr> Dr Ana Keglević, LLM (London) Faculty of Law, University of Zagreb, Croatia</vt:lpstr>
      <vt:lpstr>Content</vt:lpstr>
      <vt:lpstr>Introduction </vt:lpstr>
      <vt:lpstr>Key objectives Directive </vt:lpstr>
      <vt:lpstr>Main objective – Consumer protection </vt:lpstr>
      <vt:lpstr>Main objective      Supervision – Consumer protection function </vt:lpstr>
      <vt:lpstr>Main objective      Insurance regulation – Consumer protection function </vt:lpstr>
      <vt:lpstr>Level of protection </vt:lpstr>
      <vt:lpstr>     Indirect objectives – Indirect consumer protection  </vt:lpstr>
      <vt:lpstr>Level of protection of the new regulatory regime </vt:lpstr>
      <vt:lpstr>Private (contract) law measures</vt:lpstr>
      <vt:lpstr>Function  SECURING </vt:lpstr>
      <vt:lpstr>Consequences  </vt:lpstr>
      <vt:lpstr>CONCLUSION</vt:lpstr>
      <vt:lpstr>Thank you for your attention! </vt:lpstr>
    </vt:vector>
  </TitlesOfParts>
  <Company>Zagreb School of Law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Keglevic</dc:creator>
  <cp:lastModifiedBy>user</cp:lastModifiedBy>
  <cp:revision>162</cp:revision>
  <dcterms:created xsi:type="dcterms:W3CDTF">2013-05-04T09:20:27Z</dcterms:created>
  <dcterms:modified xsi:type="dcterms:W3CDTF">2015-06-21T18:53:57Z</dcterms:modified>
</cp:coreProperties>
</file>